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7" r:id="rId2"/>
    <p:sldId id="275" r:id="rId3"/>
    <p:sldId id="278" r:id="rId4"/>
    <p:sldId id="277" r:id="rId5"/>
    <p:sldId id="276" r:id="rId6"/>
    <p:sldId id="283" r:id="rId7"/>
    <p:sldId id="284" r:id="rId8"/>
    <p:sldId id="279" r:id="rId9"/>
    <p:sldId id="280" r:id="rId10"/>
    <p:sldId id="286" r:id="rId11"/>
    <p:sldId id="281" r:id="rId12"/>
    <p:sldId id="282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85" r:id="rId28"/>
    <p:sldId id="272" r:id="rId29"/>
    <p:sldId id="273" r:id="rId30"/>
    <p:sldId id="274" r:id="rId31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34"/>
  </p:normalViewPr>
  <p:slideViewPr>
    <p:cSldViewPr snapToGrid="0">
      <p:cViewPr>
        <p:scale>
          <a:sx n="150" d="100"/>
          <a:sy n="150" d="100"/>
        </p:scale>
        <p:origin x="-36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636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85800" y="1122362"/>
            <a:ext cx="77724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623887" y="1709739"/>
            <a:ext cx="7886701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23887" y="4589464"/>
            <a:ext cx="7886701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629841" y="365125"/>
            <a:ext cx="7886701" cy="132556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29841" y="1681163"/>
            <a:ext cx="3868341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29149" y="1681163"/>
            <a:ext cx="3887393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887391" y="987425"/>
            <a:ext cx="4629151" cy="487362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629840" y="2057400"/>
            <a:ext cx="2949180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3887391" y="987425"/>
            <a:ext cx="4629151" cy="48736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56726" y="6414761"/>
            <a:ext cx="258624" cy="24830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etermr/quaker_scientists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hromophore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hyperlink" Target="https://en.wikipedia.org/wiki/Vertebrate_visual_opsi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ellcomecollection.org/works/x5w2tw8d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ellcomecollection.org/works/vk7b3bgw" TargetMode="External"/><Relationship Id="rId5" Type="http://schemas.openxmlformats.org/officeDocument/2006/relationships/hyperlink" Target="https://wellcomecollection.org/works/e6utcyqy" TargetMode="External"/><Relationship Id="rId4" Type="http://schemas.openxmlformats.org/officeDocument/2006/relationships/hyperlink" Target="https://wellcomecollection.org/works/nm9fcgfc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acifism" TargetMode="External"/><Relationship Id="rId13" Type="http://schemas.openxmlformats.org/officeDocument/2006/relationships/hyperlink" Target="https://en.wikipedia.org/wiki/Second_World_War" TargetMode="External"/><Relationship Id="rId18" Type="http://schemas.openxmlformats.org/officeDocument/2006/relationships/hyperlink" Target="https://en.wikipedia.org/wiki/File:Prison_for_Women_by_Kathleen_Lonsdale._1943._(22149638693).jpg" TargetMode="External"/><Relationship Id="rId3" Type="http://schemas.openxmlformats.org/officeDocument/2006/relationships/hyperlink" Target="https://en.wikipedia.org/wiki/Malawi" TargetMode="External"/><Relationship Id="rId7" Type="http://schemas.openxmlformats.org/officeDocument/2006/relationships/hyperlink" Target="https://en.wikipedia.org/wiki/Religious_Society_of_Friends" TargetMode="External"/><Relationship Id="rId12" Type="http://schemas.openxmlformats.org/officeDocument/2006/relationships/hyperlink" Target="https://en.wikipedia.org/wiki/Holloway_(HM_Prison)" TargetMode="External"/><Relationship Id="rId17" Type="http://schemas.openxmlformats.org/officeDocument/2006/relationships/hyperlink" Target="https://en.wikipedia.org/wiki/Kathleen_Lonsdale#cite_note-39" TargetMode="External"/><Relationship Id="rId2" Type="http://schemas.openxmlformats.org/officeDocument/2006/relationships/hyperlink" Target="https://en.wikipedia.org/wiki/Nyasaland" TargetMode="External"/><Relationship Id="rId16" Type="http://schemas.openxmlformats.org/officeDocument/2006/relationships/hyperlink" Target="https://en.wikipedia.org/wiki/Howard_League_for_Penal_Reform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Kathleen_Lonsdale#cite_note-frs-1" TargetMode="External"/><Relationship Id="rId11" Type="http://schemas.openxmlformats.org/officeDocument/2006/relationships/hyperlink" Target="https://en.wikipedia.org/wiki/Kathleen_Lonsdale#cite_note-37" TargetMode="External"/><Relationship Id="rId5" Type="http://schemas.openxmlformats.org/officeDocument/2006/relationships/hyperlink" Target="https://en.wikipedia.org/wiki/Vegetarianism" TargetMode="External"/><Relationship Id="rId15" Type="http://schemas.openxmlformats.org/officeDocument/2006/relationships/hyperlink" Target="https://en.wikipedia.org/wiki/Kathleen_Lonsdale#cite_note-38" TargetMode="External"/><Relationship Id="rId10" Type="http://schemas.openxmlformats.org/officeDocument/2006/relationships/hyperlink" Target="https://en.wikipedia.org/wiki/Peace_Pledge_Union" TargetMode="External"/><Relationship Id="rId19" Type="http://schemas.openxmlformats.org/officeDocument/2006/relationships/image" Target="../media/image3.jpeg"/><Relationship Id="rId4" Type="http://schemas.openxmlformats.org/officeDocument/2006/relationships/hyperlink" Target="https://en.wikipedia.org/wiki/Wikipedia:Citation_needed" TargetMode="External"/><Relationship Id="rId9" Type="http://schemas.openxmlformats.org/officeDocument/2006/relationships/hyperlink" Target="https://en.wikipedia.org/wiki/Kathleen_Lonsdale#cite_note-36" TargetMode="External"/><Relationship Id="rId14" Type="http://schemas.openxmlformats.org/officeDocument/2006/relationships/hyperlink" Target="https://en.wikipedia.org/wiki/Prison_reform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ubtitle 2"/>
          <p:cNvSpPr txBox="1">
            <a:spLocks noGrp="1"/>
          </p:cNvSpPr>
          <p:nvPr>
            <p:ph type="subTitle" sz="half" idx="1"/>
          </p:nvPr>
        </p:nvSpPr>
        <p:spPr>
          <a:xfrm>
            <a:off x="3385683" y="4925985"/>
            <a:ext cx="7852228" cy="3358966"/>
          </a:xfrm>
          <a:prstGeom prst="rect">
            <a:avLst/>
          </a:prstGeom>
        </p:spPr>
        <p:txBody>
          <a:bodyPr/>
          <a:lstStyle/>
          <a:p>
            <a:pPr algn="l" defTabSz="905255">
              <a:lnSpc>
                <a:spcPct val="81000"/>
              </a:lnSpc>
              <a:spcBef>
                <a:spcPts val="900"/>
              </a:spcBef>
              <a:defRPr sz="2376"/>
            </a:pPr>
            <a:r>
              <a:rPr lang="en-GB" dirty="0"/>
              <a:t>William Allen, Kathleen Lonsdale, John Dalton</a:t>
            </a:r>
          </a:p>
        </p:txBody>
      </p:sp>
      <p:sp>
        <p:nvSpPr>
          <p:cNvPr id="108" name="TextBox 4"/>
          <p:cNvSpPr txBox="1"/>
          <p:nvPr/>
        </p:nvSpPr>
        <p:spPr>
          <a:xfrm>
            <a:off x="370183" y="6297691"/>
            <a:ext cx="7916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/>
            </a:lvl1pPr>
          </a:lstStyle>
          <a:p>
            <a:r>
              <a:rPr dirty="0"/>
              <a:t>Copyright:  Both </a:t>
            </a:r>
            <a:r>
              <a:rPr lang="en-GB" dirty="0"/>
              <a:t>Graham</a:t>
            </a:r>
            <a:r>
              <a:rPr dirty="0"/>
              <a:t> and Peter have liberal approaches to copyright (CC BY)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8E995F-539A-46C4-C670-3586114FC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483" y="-190500"/>
            <a:ext cx="7543800" cy="4813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8E96E9-0E63-E604-2C51-B7197AB784E4}"/>
              </a:ext>
            </a:extLst>
          </p:cNvPr>
          <p:cNvSpPr txBox="1"/>
          <p:nvPr/>
        </p:nvSpPr>
        <p:spPr>
          <a:xfrm>
            <a:off x="3056467" y="5808133"/>
            <a:ext cx="425533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Graham Waterhouse and Peter Murray-Rust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3190FD-F1CE-C69A-6014-EE276B0FC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69" y="188284"/>
            <a:ext cx="2374998" cy="40013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D1B4F6-6D5A-6B6C-371C-7671FED1A388}"/>
              </a:ext>
            </a:extLst>
          </p:cNvPr>
          <p:cNvSpPr txBox="1"/>
          <p:nvPr/>
        </p:nvSpPr>
        <p:spPr>
          <a:xfrm>
            <a:off x="2870200" y="414867"/>
            <a:ext cx="5521702" cy="4247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…another baby and I spent most of my time finishing off 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(by hand, of course, using log tables) the Fourier analysis 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of hexachlorobenzene. In view of the oft-repeated claims 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of organic chemists that the crystallographers told them 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nothing that they did not already known, it may be 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interesting to reprint a more generous tribute from 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C. K. Ingold (dated 2 November 193 1). 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dirty="0"/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‘Ever so many thanks for the reprint of your wonderful 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paper on Hexachlorobenzene. I </a:t>
            </a:r>
            <a:r>
              <a:rPr lang="en-GB" dirty="0" err="1"/>
              <a:t>havejust</a:t>
            </a:r>
            <a:r>
              <a:rPr lang="en-GB" dirty="0"/>
              <a:t> been studying 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it in the Royal [Society journals] but am very glad to 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have it in a handy form. The calculations must have 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been dreadful but one paper like this brings more 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certainty into organic chemistry than generations of 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dirty="0"/>
              <a:t>activity by us professionals.’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287276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alculations for the unit cell of benzene and the locations of the carbon atoms. Extract from Lonsdale’s notebook labelled ‘1924’ Papers of Dame Kathleen Lonsdale UCL Special Collections. Courtesy: The Lonsdale family">
            <a:extLst>
              <a:ext uri="{FF2B5EF4-FFF2-40B4-BE49-F238E27FC236}">
                <a16:creationId xmlns:a16="http://schemas.microsoft.com/office/drawing/2014/main" id="{7E0588F7-3CFA-F22D-6DE2-F62F0AB82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9925"/>
            <a:ext cx="9144000" cy="55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60630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rawing of the electron density projection on the (010) plane calculated for hexachlorobenzene. Extract from Lonsdale’s notebook labelled ‘1924’ Papers of Dame Kathleen Lonsdale UCL Special Collections. Courtesy: The Lonsdale family">
            <a:extLst>
              <a:ext uri="{FF2B5EF4-FFF2-40B4-BE49-F238E27FC236}">
                <a16:creationId xmlns:a16="http://schemas.microsoft.com/office/drawing/2014/main" id="{5048FAEC-61AA-2C12-A184-76419DB6B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525" y="0"/>
            <a:ext cx="58229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3B9E00-FB99-21D9-01BF-2929213C474B}"/>
              </a:ext>
            </a:extLst>
          </p:cNvPr>
          <p:cNvSpPr txBox="1"/>
          <p:nvPr/>
        </p:nvSpPr>
        <p:spPr>
          <a:xfrm>
            <a:off x="0" y="6082438"/>
            <a:ext cx="8542867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GB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Drawing of the electron density projection on the (010) plane calculated for hexachlorobenzene. Extract from Lonsdale’s notebook labelled ‘1924’ Papers of Dame Kathleen Lonsdale UCL Special Collections. Courtesy: The Lonsdale family</a:t>
            </a:r>
          </a:p>
        </p:txBody>
      </p:sp>
    </p:spTree>
    <p:extLst>
      <p:ext uri="{BB962C8B-B14F-4D97-AF65-F5344CB8AC3E}">
        <p14:creationId xmlns:p14="http://schemas.microsoft.com/office/powerpoint/2010/main" val="26351651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ohn Dalton Tapestry">
            <a:extLst>
              <a:ext uri="{FF2B5EF4-FFF2-40B4-BE49-F238E27FC236}">
                <a16:creationId xmlns:a16="http://schemas.microsoft.com/office/drawing/2014/main" id="{5B784938-49F0-9B6C-0A92-BEBB623D5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787" y="696686"/>
            <a:ext cx="9195084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3F597B-1401-69B4-D896-AF64F61926D8}"/>
              </a:ext>
            </a:extLst>
          </p:cNvPr>
          <p:cNvSpPr txBox="1"/>
          <p:nvPr/>
        </p:nvSpPr>
        <p:spPr>
          <a:xfrm>
            <a:off x="432322" y="6324600"/>
            <a:ext cx="871167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https://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www.quaker-tapestry.co.uk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/2021/03/19/john-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dalton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-scientist-quaker-and-pioneer/</a:t>
            </a:r>
          </a:p>
        </p:txBody>
      </p:sp>
    </p:spTree>
    <p:extLst>
      <p:ext uri="{BB962C8B-B14F-4D97-AF65-F5344CB8AC3E}">
        <p14:creationId xmlns:p14="http://schemas.microsoft.com/office/powerpoint/2010/main" val="249552470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William Allen print">
            <a:extLst>
              <a:ext uri="{FF2B5EF4-FFF2-40B4-BE49-F238E27FC236}">
                <a16:creationId xmlns:a16="http://schemas.microsoft.com/office/drawing/2014/main" id="{862B82EA-9952-B1F5-F57B-7E66B26D0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0"/>
            <a:ext cx="8031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29276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tomic Theory Archives - Quaker Tapestry">
            <a:extLst>
              <a:ext uri="{FF2B5EF4-FFF2-40B4-BE49-F238E27FC236}">
                <a16:creationId xmlns:a16="http://schemas.microsoft.com/office/drawing/2014/main" id="{33B65D2D-2BD5-51C5-BF6B-984D143A8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038" y="0"/>
            <a:ext cx="47323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486333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kathleen lonsdale Archives - Quaker Tapestry">
            <a:extLst>
              <a:ext uri="{FF2B5EF4-FFF2-40B4-BE49-F238E27FC236}">
                <a16:creationId xmlns:a16="http://schemas.microsoft.com/office/drawing/2014/main" id="{FCA10F02-D563-48BC-CE3A-E44DAA028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488" y="0"/>
            <a:ext cx="4135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74332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The Quaker Tapestry Museum, Kendal | Visit Cumbria">
            <a:extLst>
              <a:ext uri="{FF2B5EF4-FFF2-40B4-BE49-F238E27FC236}">
                <a16:creationId xmlns:a16="http://schemas.microsoft.com/office/drawing/2014/main" id="{C5EDAA2B-97AE-84A5-9B0A-7271262A5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41300"/>
            <a:ext cx="7620000" cy="637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05655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2DEDDB-2476-9E4E-7B45-06560D1E7D1E}"/>
              </a:ext>
            </a:extLst>
          </p:cNvPr>
          <p:cNvSpPr txBox="1"/>
          <p:nvPr/>
        </p:nvSpPr>
        <p:spPr>
          <a:xfrm>
            <a:off x="626724" y="801384"/>
            <a:ext cx="5095304" cy="25853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* Quaker principles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* How does PMR reconcile science and Quakerism</a:t>
            </a: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What was the scientific background at the time?</a:t>
            </a: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What were quaker networks, schools and industry</a:t>
            </a: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STEP</a:t>
            </a: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Effect of dissensi</a:t>
            </a:r>
            <a:r>
              <a:rPr lang="en-US" dirty="0"/>
              <a:t>on</a:t>
            </a: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285750" marR="0" indent="-28575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400370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386DE3-8F66-23B6-662F-38A8C3554B21}"/>
              </a:ext>
            </a:extLst>
          </p:cNvPr>
          <p:cNvSpPr txBox="1"/>
          <p:nvPr/>
        </p:nvSpPr>
        <p:spPr>
          <a:xfrm>
            <a:off x="1109609" y="1058238"/>
            <a:ext cx="7607209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finding of one generation will not serve for the next. It tarnishes 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rapidly except it be reserved with an ever-renewed spirit of seeking.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i="1" u="none" strike="noStrike" cap="none" spc="0" normalizeH="0" baseline="0" dirty="0">
                <a:ln>
                  <a:noFill/>
                </a:ln>
                <a:solidFill>
                  <a:srgbClr val="202122"/>
                </a:solidFill>
                <a:uFillTx/>
                <a:latin typeface="Arial" panose="020B0604020202020204" pitchFamily="34" charset="0"/>
                <a:ea typeface="+mj-ea"/>
                <a:cs typeface="+mj-cs"/>
                <a:sym typeface="Calibri"/>
              </a:rPr>
              <a:t>Arthur Eddington</a:t>
            </a:r>
            <a:endParaRPr kumimoji="0" lang="en-US" sz="180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959063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Box 4"/>
          <p:cNvSpPr txBox="1"/>
          <p:nvPr/>
        </p:nvSpPr>
        <p:spPr>
          <a:xfrm>
            <a:off x="370183" y="6297691"/>
            <a:ext cx="7916934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/>
            </a:lvl1pPr>
          </a:lstStyle>
          <a:p>
            <a:r>
              <a:rPr dirty="0"/>
              <a:t>Copyright:  Both </a:t>
            </a:r>
            <a:r>
              <a:rPr lang="en-GB" dirty="0"/>
              <a:t>Graham</a:t>
            </a:r>
            <a:r>
              <a:rPr dirty="0"/>
              <a:t> and Peter have liberal approaches to copyright (CC BY)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9A6B0-5E88-B4C7-0F33-E2F5291A0194}"/>
              </a:ext>
            </a:extLst>
          </p:cNvPr>
          <p:cNvSpPr txBox="1"/>
          <p:nvPr/>
        </p:nvSpPr>
        <p:spPr>
          <a:xfrm>
            <a:off x="2806613" y="159488"/>
            <a:ext cx="3530773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About these slides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54A21-857E-EF2E-69F4-B2B15C476448}"/>
              </a:ext>
            </a:extLst>
          </p:cNvPr>
          <p:cNvSpPr txBox="1"/>
          <p:nvPr/>
        </p:nvSpPr>
        <p:spPr>
          <a:xfrm>
            <a:off x="725672" y="928735"/>
            <a:ext cx="8418328" cy="36933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b="1" dirty="0"/>
              <a:t>Copyright</a:t>
            </a:r>
            <a:r>
              <a:rPr lang="en-US" dirty="0"/>
              <a:t>. Wherever possible we have used CC BY (SA) material, especially </a:t>
            </a:r>
          </a:p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from Wikimedia. Other quoted material is offered as “personal use or non-commercial”. </a:t>
            </a:r>
          </a:p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We suggest you treat this set of slides as CC BY-NC</a:t>
            </a:r>
          </a:p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dirty="0"/>
          </a:p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b="1" dirty="0"/>
              <a:t>Repository</a:t>
            </a:r>
            <a:r>
              <a:rPr lang="en-US" dirty="0"/>
              <a:t>. These slides and associated material is at </a:t>
            </a:r>
          </a:p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>
                <a:hlinkClick r:id="rId2"/>
              </a:rPr>
              <a:t>https://github.com/petermr/quaker_scientists</a:t>
            </a:r>
            <a:endParaRPr lang="en-US" dirty="0"/>
          </a:p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dirty="0"/>
          </a:p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b="1" dirty="0"/>
              <a:t>Use of AI</a:t>
            </a:r>
            <a:r>
              <a:rPr lang="en-US" dirty="0"/>
              <a:t>. </a:t>
            </a:r>
            <a:r>
              <a:rPr lang="en-US" dirty="0" err="1"/>
              <a:t>CursorAI</a:t>
            </a:r>
            <a:r>
              <a:rPr lang="en-US" dirty="0"/>
              <a:t> (2025-09) has been used to gather information, primarily </a:t>
            </a:r>
          </a:p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from Wikipedia. I have checked most of it for accuracy but there may be slight errors</a:t>
            </a:r>
          </a:p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dirty="0"/>
          </a:p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b="1" dirty="0"/>
              <a:t>Knowledge Graphs</a:t>
            </a:r>
            <a:r>
              <a:rPr lang="en-US" dirty="0"/>
              <a:t>. These have been created by </a:t>
            </a:r>
            <a:r>
              <a:rPr lang="en-US" dirty="0" err="1"/>
              <a:t>CursorAI</a:t>
            </a:r>
            <a:r>
              <a:rPr lang="en-US" dirty="0"/>
              <a:t> and I am continually revising</a:t>
            </a:r>
          </a:p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The protocol. There may be errors</a:t>
            </a:r>
          </a:p>
          <a:p>
            <a:pPr marR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485324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D72DA7-4B98-AD6A-96C6-953072EFB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34" y="157038"/>
            <a:ext cx="7366000" cy="4406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89B045-777D-0F92-5999-2AEDD5CE4FFF}"/>
              </a:ext>
            </a:extLst>
          </p:cNvPr>
          <p:cNvSpPr txBox="1"/>
          <p:nvPr/>
        </p:nvSpPr>
        <p:spPr>
          <a:xfrm>
            <a:off x="241729" y="6135205"/>
            <a:ext cx="6308776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Scanned images copyright © 2017, 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Royal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Societyhttps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://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doi.org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/10.1098/rstl.1783.0008open_in_new</a:t>
            </a:r>
          </a:p>
        </p:txBody>
      </p:sp>
    </p:spTree>
    <p:extLst>
      <p:ext uri="{BB962C8B-B14F-4D97-AF65-F5344CB8AC3E}">
        <p14:creationId xmlns:p14="http://schemas.microsoft.com/office/powerpoint/2010/main" val="261571918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25B554-F1D8-FE6D-F5DE-1480BDB9911C}"/>
              </a:ext>
            </a:extLst>
          </p:cNvPr>
          <p:cNvSpPr txBox="1"/>
          <p:nvPr/>
        </p:nvSpPr>
        <p:spPr>
          <a:xfrm>
            <a:off x="2286000" y="3108403"/>
            <a:ext cx="457200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upload.wikimedia.org</a:t>
            </a:r>
            <a:r>
              <a:rPr lang="en-US" dirty="0"/>
              <a:t>/</a:t>
            </a:r>
            <a:r>
              <a:rPr lang="en-US" dirty="0" err="1"/>
              <a:t>wikipedia</a:t>
            </a:r>
            <a:r>
              <a:rPr lang="en-US" dirty="0"/>
              <a:t>/commons/0/0f/Dalton%27s_Element_List.jpg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148934-0EF7-C8DC-B126-5267D1872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513" y="0"/>
            <a:ext cx="50053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66255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AC5B30F-741C-9DB1-E63E-F241B728A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0746" y="-246592"/>
            <a:ext cx="5087882" cy="697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production of drawing of atomic formulae (molecular formulae (reproductions))">
            <a:extLst>
              <a:ext uri="{FF2B5EF4-FFF2-40B4-BE49-F238E27FC236}">
                <a16:creationId xmlns:a16="http://schemas.microsoft.com/office/drawing/2014/main" id="{4FEC0490-ECA9-1C73-69B7-8EE58C66C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36" y="157013"/>
            <a:ext cx="5931845" cy="355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10950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2BE3F8D-68D8-F03F-7FF8-38E747620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320338" cy="488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624F07-56EE-4D30-CBD9-3DC430911C1D}"/>
              </a:ext>
            </a:extLst>
          </p:cNvPr>
          <p:cNvSpPr txBox="1"/>
          <p:nvPr/>
        </p:nvSpPr>
        <p:spPr>
          <a:xfrm>
            <a:off x="323636" y="5086783"/>
            <a:ext cx="4572000" cy="1477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GB" b="0" i="0" dirty="0">
                <a:solidFill>
                  <a:srgbClr val="CCCCCC"/>
                </a:solidFill>
                <a:effectLst/>
                <a:latin typeface="SMGsans"/>
              </a:rPr>
              <a:t>Five wooden balls, made by Peter Ewart of Manchester c.1810, and used by John Dalton for demonstrating his atomic theory c. 1810–42</a:t>
            </a:r>
          </a:p>
          <a:p>
            <a:r>
              <a:rPr lang="en-GB" dirty="0"/>
              <a:t>Science Museum Group Collection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15006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Vertebrate visual opsin - Wikipedia">
            <a:extLst>
              <a:ext uri="{FF2B5EF4-FFF2-40B4-BE49-F238E27FC236}">
                <a16:creationId xmlns:a16="http://schemas.microsoft.com/office/drawing/2014/main" id="{A58A1CE6-812E-2030-8C07-CE5D85DFF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6" y="71920"/>
            <a:ext cx="3210424" cy="497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5EF20B-47F0-F469-65EA-7795066A5CF4}"/>
              </a:ext>
            </a:extLst>
          </p:cNvPr>
          <p:cNvSpPr txBox="1"/>
          <p:nvPr/>
        </p:nvSpPr>
        <p:spPr>
          <a:xfrm>
            <a:off x="467474" y="5430766"/>
            <a:ext cx="4572000" cy="1477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Three-dimensional structure of bovine rhodopsin. The seven transmembrane domains are shown in varying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colors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The retinal </a:t>
            </a:r>
            <a:r>
              <a:rPr lang="en-GB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Chromophore"/>
              </a:rPr>
              <a:t>chromophore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shown in red.</a:t>
            </a:r>
            <a:b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GB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Wikipedia</a:t>
            </a:r>
            <a:endParaRPr lang="en-US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2CED10-C3B2-72E3-386F-6937CD72D418}"/>
              </a:ext>
            </a:extLst>
          </p:cNvPr>
          <p:cNvSpPr txBox="1"/>
          <p:nvPr/>
        </p:nvSpPr>
        <p:spPr>
          <a:xfrm>
            <a:off x="110444" y="5061436"/>
            <a:ext cx="528606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  <a:hlinkClick r:id="rId4"/>
              </a:rPr>
              <a:t>https://en.wikipedia.org/wiki/Vertebrate_visual_opsin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0718A1-60D1-813C-8AED-0B190410F0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945" y="254143"/>
            <a:ext cx="3937000" cy="40894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F5DB8B-8783-E29D-B8D6-5D9840815188}"/>
              </a:ext>
            </a:extLst>
          </p:cNvPr>
          <p:cNvCxnSpPr/>
          <p:nvPr/>
        </p:nvCxnSpPr>
        <p:spPr>
          <a:xfrm flipV="1">
            <a:off x="1993187" y="2085654"/>
            <a:ext cx="3046287" cy="339047"/>
          </a:xfrm>
          <a:prstGeom prst="straightConnector1">
            <a:avLst/>
          </a:prstGeom>
          <a:noFill/>
          <a:ln w="76200" cap="flat">
            <a:solidFill>
              <a:schemeClr val="accent2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83D2FFA-E230-1CA3-ACBC-A5BFC9E06F38}"/>
              </a:ext>
            </a:extLst>
          </p:cNvPr>
          <p:cNvSpPr txBox="1"/>
          <p:nvPr/>
        </p:nvSpPr>
        <p:spPr>
          <a:xfrm>
            <a:off x="5527498" y="4522828"/>
            <a:ext cx="3283910" cy="1569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/>
              <a:t>Atoms responsible 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/>
              <a:t>for John Dalton’s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 err="1"/>
              <a:t>colour</a:t>
            </a:r>
            <a:r>
              <a:rPr lang="en-US" sz="3200" dirty="0"/>
              <a:t> blindness 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289239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FFBBFA-BB8B-3A65-8AA2-C8B22FADB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0793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6E5909-8551-6FDD-CEC8-3FFBA3D15B4E}"/>
              </a:ext>
            </a:extLst>
          </p:cNvPr>
          <p:cNvSpPr txBox="1"/>
          <p:nvPr/>
        </p:nvSpPr>
        <p:spPr>
          <a:xfrm>
            <a:off x="5638800" y="254472"/>
            <a:ext cx="3505200" cy="3416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u="sng" dirty="0">
                <a:solidFill>
                  <a:srgbClr val="121212"/>
                </a:solidFill>
                <a:effectLst/>
                <a:latin typeface="Inter"/>
                <a:hlinkClick r:id="rId3"/>
              </a:rPr>
              <a:t>Wellcome Trust Corporate Archive</a:t>
            </a:r>
            <a:endParaRPr lang="en-GB" b="0" i="0" dirty="0">
              <a:solidFill>
                <a:srgbClr val="121212"/>
              </a:solidFill>
              <a:effectLst/>
              <a:latin typeface="Inte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21212"/>
                </a:solidFill>
                <a:effectLst/>
                <a:latin typeface="Inter"/>
              </a:rPr>
              <a:t>…</a:t>
            </a:r>
            <a:r>
              <a:rPr lang="en-GB" b="0" i="0" u="sng" dirty="0">
                <a:solidFill>
                  <a:srgbClr val="121212"/>
                </a:solidFill>
                <a:effectLst/>
                <a:latin typeface="Inter"/>
                <a:hlinkClick r:id="rId4"/>
              </a:rPr>
              <a:t>Direct activities WT/D</a:t>
            </a:r>
            <a:endParaRPr lang="en-GB" b="0" i="0" dirty="0">
              <a:solidFill>
                <a:srgbClr val="121212"/>
              </a:solidFill>
              <a:effectLst/>
              <a:latin typeface="Inte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sng" dirty="0">
                <a:solidFill>
                  <a:srgbClr val="121212"/>
                </a:solidFill>
                <a:effectLst/>
                <a:latin typeface="Inter"/>
                <a:hlinkClick r:id="rId5"/>
              </a:rPr>
              <a:t>Library and Museum WT/D/1</a:t>
            </a:r>
            <a:endParaRPr lang="en-GB" b="0" i="0" dirty="0">
              <a:solidFill>
                <a:srgbClr val="121212"/>
              </a:solidFill>
              <a:effectLst/>
              <a:latin typeface="Inte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sng" dirty="0">
                <a:solidFill>
                  <a:srgbClr val="121212"/>
                </a:solidFill>
                <a:effectLst/>
                <a:latin typeface="Inter"/>
                <a:hlinkClick r:id="rId6"/>
              </a:rPr>
              <a:t>Images from the photographic library WT/D/1/20</a:t>
            </a:r>
            <a:r>
              <a:rPr lang="en-GB" b="0" i="0" dirty="0">
                <a:solidFill>
                  <a:srgbClr val="121212"/>
                </a:solidFill>
                <a:effectLst/>
                <a:latin typeface="Inter"/>
              </a:rPr>
              <a:t>M0007729: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3600" b="1" i="0" dirty="0">
                <a:solidFill>
                  <a:srgbClr val="121212"/>
                </a:solidFill>
                <a:effectLst/>
                <a:latin typeface="Inter"/>
              </a:rPr>
              <a:t>Interior of the old pharmacy at Plough Court</a:t>
            </a:r>
            <a:r>
              <a:rPr lang="en-GB" b="1" i="0" dirty="0">
                <a:solidFill>
                  <a:srgbClr val="121212"/>
                </a:solidFill>
                <a:effectLst/>
                <a:latin typeface="Inter"/>
              </a:rPr>
              <a:t> </a:t>
            </a:r>
            <a:r>
              <a:rPr lang="en-GB" b="0" i="0" dirty="0">
                <a:solidFill>
                  <a:srgbClr val="121212"/>
                </a:solidFill>
                <a:effectLst/>
                <a:latin typeface="Inter"/>
              </a:rPr>
              <a:t>WT/D/1/20/1/66/62</a:t>
            </a:r>
          </a:p>
        </p:txBody>
      </p:sp>
    </p:spTree>
    <p:extLst>
      <p:ext uri="{BB962C8B-B14F-4D97-AF65-F5344CB8AC3E}">
        <p14:creationId xmlns:p14="http://schemas.microsoft.com/office/powerpoint/2010/main" val="2618774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594212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F165DC-B911-7008-E2FA-F7BC3D45A1F5}"/>
              </a:ext>
            </a:extLst>
          </p:cNvPr>
          <p:cNvSpPr txBox="1"/>
          <p:nvPr/>
        </p:nvSpPr>
        <p:spPr>
          <a:xfrm>
            <a:off x="193918" y="468136"/>
            <a:ext cx="22681541" cy="59093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GB" b="1" dirty="0">
                <a:effectLst/>
              </a:rPr>
              <a:t>Plough Court Pharmacy Medicines (1715-1927) [from </a:t>
            </a:r>
            <a:r>
              <a:rPr lang="en-GB" b="1" dirty="0" err="1">
                <a:effectLst/>
              </a:rPr>
              <a:t>CursorAI</a:t>
            </a:r>
            <a:r>
              <a:rPr lang="en-GB" b="1" dirty="0">
                <a:effectLst/>
              </a:rPr>
              <a:t>]</a:t>
            </a:r>
          </a:p>
          <a:p>
            <a:endParaRPr lang="en-GB" b="1" dirty="0">
              <a:effectLst/>
            </a:endParaRPr>
          </a:p>
          <a:p>
            <a:r>
              <a:rPr lang="en-GB" b="1" dirty="0"/>
              <a:t>NATURAL:</a:t>
            </a:r>
            <a:endParaRPr lang="en-GB" b="1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effectLst/>
              </a:rPr>
              <a:t>Digitalis (Foxglove)</a:t>
            </a:r>
            <a:r>
              <a:rPr lang="en-GB" dirty="0">
                <a:effectLst/>
              </a:rPr>
              <a:t>: For heart conditions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effectLst/>
              </a:rPr>
              <a:t>Willow Bark</a:t>
            </a:r>
            <a:r>
              <a:rPr lang="en-GB" dirty="0">
                <a:effectLst/>
              </a:rPr>
              <a:t>: Pain relief and fever reduction (precursor to aspirin)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effectLst/>
              </a:rPr>
              <a:t>Quinine powder</a:t>
            </a:r>
            <a:r>
              <a:rPr lang="en-GB" dirty="0">
                <a:effectLst/>
              </a:rPr>
              <a:t>: Malaria treatment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effectLst/>
              </a:rPr>
              <a:t>Chamomile</a:t>
            </a:r>
            <a:r>
              <a:rPr lang="en-GB" dirty="0">
                <a:effectLst/>
              </a:rPr>
              <a:t>: Digestive issues and anxiety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effectLst/>
              </a:rPr>
              <a:t>Peppermint</a:t>
            </a:r>
            <a:r>
              <a:rPr lang="en-GB" dirty="0">
                <a:effectLst/>
              </a:rPr>
              <a:t>: </a:t>
            </a:r>
            <a:r>
              <a:rPr lang="en-GB" b="1" dirty="0">
                <a:effectLst/>
              </a:rPr>
              <a:t>Valerian</a:t>
            </a:r>
            <a:r>
              <a:rPr lang="en-GB" dirty="0">
                <a:effectLst/>
              </a:rPr>
              <a:t>: </a:t>
            </a:r>
            <a:r>
              <a:rPr lang="en-GB" b="1" dirty="0">
                <a:effectLst/>
              </a:rPr>
              <a:t>Rose Water</a:t>
            </a:r>
            <a:r>
              <a:rPr lang="en-GB" dirty="0">
                <a:effectLst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effectLst/>
              </a:rPr>
              <a:t>Laudanum</a:t>
            </a:r>
            <a:r>
              <a:rPr lang="en-GB" dirty="0">
                <a:effectLst/>
              </a:rPr>
              <a:t>: Opium tincture for pain relief and coughs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effectLst/>
              </a:rPr>
              <a:t>Elixirs, Cordials, bitters</a:t>
            </a:r>
          </a:p>
          <a:p>
            <a:endParaRPr lang="en-GB" b="1" dirty="0"/>
          </a:p>
          <a:p>
            <a:r>
              <a:rPr lang="en-GB" b="1" dirty="0">
                <a:effectLst/>
              </a:rPr>
              <a:t>Chemical Compounds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effectLst/>
              </a:rPr>
              <a:t>Mercury compounds</a:t>
            </a:r>
            <a:r>
              <a:rPr lang="en-GB" dirty="0">
                <a:effectLst/>
              </a:rPr>
              <a:t>: For syphilis treatment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effectLst/>
              </a:rPr>
              <a:t>Calomel (mercurous chloride)</a:t>
            </a:r>
            <a:r>
              <a:rPr lang="en-GB" dirty="0">
                <a:effectLst/>
              </a:rPr>
              <a:t>: Purgative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effectLst/>
              </a:rPr>
              <a:t>Antimony</a:t>
            </a:r>
            <a:r>
              <a:rPr lang="en-GB" dirty="0">
                <a:effectLst/>
              </a:rPr>
              <a:t>: Emetic and purgative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effectLst/>
              </a:rPr>
              <a:t>Arsenic preparations</a:t>
            </a:r>
            <a:r>
              <a:rPr lang="en-GB" b="1" dirty="0"/>
              <a:t>, </a:t>
            </a:r>
            <a:r>
              <a:rPr lang="en-GB" b="1" dirty="0">
                <a:effectLst/>
              </a:rPr>
              <a:t>Lead acetate</a:t>
            </a:r>
            <a:r>
              <a:rPr lang="en-GB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 err="1">
                <a:effectLst/>
              </a:rPr>
              <a:t>Sulfur</a:t>
            </a:r>
            <a:r>
              <a:rPr lang="en-GB" b="1" dirty="0">
                <a:effectLst/>
              </a:rPr>
              <a:t> preparations</a:t>
            </a:r>
            <a:r>
              <a:rPr lang="en-GB" dirty="0">
                <a:effectLst/>
              </a:rPr>
              <a:t>: For skin problems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effectLst/>
              </a:rPr>
              <a:t>Zinc oxide ointments</a:t>
            </a:r>
            <a:r>
              <a:rPr lang="en-GB" dirty="0">
                <a:effectLst/>
              </a:rPr>
              <a:t>: For wounds and burns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Bottles, </a:t>
            </a:r>
            <a:r>
              <a:rPr lang="en-GB" b="1" dirty="0">
                <a:effectLst/>
              </a:rPr>
              <a:t>Scales, equipment</a:t>
            </a:r>
            <a:r>
              <a:rPr lang="en-GB" dirty="0"/>
              <a:t>, </a:t>
            </a:r>
            <a:r>
              <a:rPr lang="en-GB" b="1" dirty="0">
                <a:effectLst/>
              </a:rPr>
              <a:t>Mortars and pestles</a:t>
            </a:r>
            <a:r>
              <a:rPr lang="en-GB" dirty="0"/>
              <a:t>, </a:t>
            </a:r>
            <a:r>
              <a:rPr lang="en-GB" b="1" dirty="0">
                <a:effectLst/>
              </a:rPr>
              <a:t>Distillation equipment</a:t>
            </a:r>
            <a:endParaRPr lang="en-GB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b="1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effectLst/>
              </a:rPr>
              <a:t>Pills and powders</a:t>
            </a:r>
            <a:r>
              <a:rPr lang="en-GB" dirty="0">
                <a:effectLst/>
              </a:rPr>
              <a:t>: </a:t>
            </a:r>
            <a:r>
              <a:rPr lang="en-GB" b="1" dirty="0">
                <a:effectLst/>
              </a:rPr>
              <a:t>Lozenges</a:t>
            </a:r>
            <a:r>
              <a:rPr lang="en-GB" dirty="0">
                <a:effectLst/>
              </a:rPr>
              <a:t>: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469FE5-0DD5-ADED-BAD5-EB394C368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48887" y="1894099"/>
            <a:ext cx="739499" cy="110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quinine wikimedia image from commons.wikimedia.org">
            <a:extLst>
              <a:ext uri="{FF2B5EF4-FFF2-40B4-BE49-F238E27FC236}">
                <a16:creationId xmlns:a16="http://schemas.microsoft.com/office/drawing/2014/main" id="{E09AF6CE-5070-BF35-F5B0-531FFD12B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999" y="1962380"/>
            <a:ext cx="1023815" cy="102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FDBED1A-BE9D-4A62-8A3B-3723C6C74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29" y="3626848"/>
            <a:ext cx="927417" cy="123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97BB77A-22A4-4329-D218-AF1992339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814" y="307704"/>
            <a:ext cx="752230" cy="112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2C13BFF3-44A9-1433-740A-687F7855F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225" y="3512526"/>
            <a:ext cx="1821474" cy="182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72065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llen &amp; Hanburys - Wikipedia">
            <a:extLst>
              <a:ext uri="{FF2B5EF4-FFF2-40B4-BE49-F238E27FC236}">
                <a16:creationId xmlns:a16="http://schemas.microsoft.com/office/drawing/2014/main" id="{59B6D1F2-FF92-2DCA-A891-96D0CFE47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15310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File:Allen &amp; Hanburys, works at Bethnal Green Wellcome ...">
            <a:extLst>
              <a:ext uri="{FF2B5EF4-FFF2-40B4-BE49-F238E27FC236}">
                <a16:creationId xmlns:a16="http://schemas.microsoft.com/office/drawing/2014/main" id="{5B94DB08-E69B-0155-9239-8EDE44233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19" y="5316"/>
            <a:ext cx="7602279" cy="542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F40858-870E-7CA8-D39A-E6A80221CE58}"/>
              </a:ext>
            </a:extLst>
          </p:cNvPr>
          <p:cNvSpPr txBox="1"/>
          <p:nvPr/>
        </p:nvSpPr>
        <p:spPr>
          <a:xfrm>
            <a:off x="127591" y="5546031"/>
            <a:ext cx="9107619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algn="l"/>
            <a:r>
              <a:rPr lang="en-GB" b="0" i="0" dirty="0">
                <a:solidFill>
                  <a:srgbClr val="75757A"/>
                </a:solidFill>
                <a:effectLst/>
                <a:latin typeface="Arial" panose="020B0604020202020204" pitchFamily="34" charset="0"/>
              </a:rPr>
              <a:t>Creator: </a:t>
            </a:r>
            <a:r>
              <a:rPr lang="en-GB" b="0" i="0" dirty="0" err="1">
                <a:solidFill>
                  <a:srgbClr val="75757A"/>
                </a:solidFill>
                <a:effectLst/>
                <a:latin typeface="Arial" panose="020B0604020202020204" pitchFamily="34" charset="0"/>
              </a:rPr>
              <a:t>Wellcome</a:t>
            </a:r>
            <a:r>
              <a:rPr lang="en-GB" b="0" i="0" dirty="0">
                <a:solidFill>
                  <a:srgbClr val="75757A"/>
                </a:solidFill>
                <a:effectLst/>
                <a:latin typeface="Arial" panose="020B0604020202020204" pitchFamily="34" charset="0"/>
              </a:rPr>
              <a:t> Library, London </a:t>
            </a:r>
          </a:p>
          <a:p>
            <a:pPr algn="l"/>
            <a:r>
              <a:rPr lang="en-GB" b="0" i="0" dirty="0">
                <a:solidFill>
                  <a:srgbClr val="75757A"/>
                </a:solidFill>
                <a:effectLst/>
                <a:latin typeface="Arial" panose="020B0604020202020204" pitchFamily="34" charset="0"/>
              </a:rPr>
              <a:t>Copyright: Copyrighted work available under Creative Commons Attribution only licence </a:t>
            </a:r>
          </a:p>
          <a:p>
            <a:pPr algn="l"/>
            <a:r>
              <a:rPr lang="en-GB" b="0" i="0" dirty="0">
                <a:solidFill>
                  <a:srgbClr val="75757A"/>
                </a:solidFill>
                <a:effectLst/>
                <a:latin typeface="Arial" panose="020B0604020202020204" pitchFamily="34" charset="0"/>
              </a:rPr>
              <a:t>CC BY 4.0 http://</a:t>
            </a:r>
            <a:r>
              <a:rPr lang="en-GB" b="0" i="0" dirty="0" err="1">
                <a:solidFill>
                  <a:srgbClr val="75757A"/>
                </a:solidFill>
                <a:effectLst/>
                <a:latin typeface="Arial" panose="020B0604020202020204" pitchFamily="34" charset="0"/>
              </a:rPr>
              <a:t>creativecommons.org</a:t>
            </a:r>
            <a:r>
              <a:rPr lang="en-GB" b="0" i="0" dirty="0">
                <a:solidFill>
                  <a:srgbClr val="75757A"/>
                </a:solidFill>
                <a:effectLst/>
                <a:latin typeface="Arial" panose="020B0604020202020204" pitchFamily="34" charset="0"/>
              </a:rPr>
              <a:t>/licenses/by/4.0/</a:t>
            </a:r>
          </a:p>
          <a:p>
            <a:br>
              <a:rPr lang="en-GB" dirty="0"/>
            </a:b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077537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988341-451E-220C-77BE-9460B4B05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5975"/>
            <a:ext cx="7772400" cy="469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71679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rawing of an aerial view | Hertfordshire Archives &amp; Local Studies (Ware.Industries pamphlet file)">
            <a:extLst>
              <a:ext uri="{FF2B5EF4-FFF2-40B4-BE49-F238E27FC236}">
                <a16:creationId xmlns:a16="http://schemas.microsoft.com/office/drawing/2014/main" id="{4324E653-2532-20C4-FA9A-0D5914EA3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577850"/>
            <a:ext cx="8928100" cy="570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FAB04-C677-9BFD-156C-CC2F794ABCE4}"/>
              </a:ext>
            </a:extLst>
          </p:cNvPr>
          <p:cNvSpPr txBox="1"/>
          <p:nvPr/>
        </p:nvSpPr>
        <p:spPr>
          <a:xfrm>
            <a:off x="265813" y="6280150"/>
            <a:ext cx="6613347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algn="l" fontAlgn="base"/>
            <a:r>
              <a:rPr lang="en-GB" b="1" i="0" dirty="0">
                <a:solidFill>
                  <a:srgbClr val="151515"/>
                </a:solidFill>
                <a:effectLst/>
                <a:latin typeface="inherit"/>
              </a:rPr>
              <a:t>Allen &amp; Hanbury's, Ware showing the factory and mills in 1920</a:t>
            </a:r>
          </a:p>
          <a:p>
            <a:pPr algn="l" fontAlgn="base"/>
            <a:r>
              <a:rPr lang="en-GB" b="0" i="1" dirty="0">
                <a:solidFill>
                  <a:srgbClr val="151515"/>
                </a:solidFill>
                <a:effectLst/>
                <a:latin typeface="inherit"/>
              </a:rPr>
              <a:t>Hertfordshire Archives &amp; Local Studies (</a:t>
            </a:r>
            <a:r>
              <a:rPr lang="en-GB" b="0" i="1" dirty="0" err="1">
                <a:solidFill>
                  <a:srgbClr val="151515"/>
                </a:solidFill>
                <a:effectLst/>
                <a:latin typeface="inherit"/>
              </a:rPr>
              <a:t>Ware.Industries</a:t>
            </a:r>
            <a:r>
              <a:rPr lang="en-GB" b="0" i="1" dirty="0">
                <a:solidFill>
                  <a:srgbClr val="151515"/>
                </a:solidFill>
                <a:effectLst/>
                <a:latin typeface="inherit"/>
              </a:rPr>
              <a:t> pamphlet file)</a:t>
            </a:r>
          </a:p>
          <a:p>
            <a:pPr algn="l" fontAlgn="base"/>
            <a:br>
              <a:rPr lang="en-GB" b="0" i="0" dirty="0">
                <a:solidFill>
                  <a:srgbClr val="151515"/>
                </a:solidFill>
                <a:effectLst/>
                <a:latin typeface="Open Sans" panose="020B0606030504020204" pitchFamily="34" charset="0"/>
              </a:rPr>
            </a:br>
            <a:endParaRPr lang="en-GB" b="0" i="0" dirty="0">
              <a:solidFill>
                <a:srgbClr val="151515"/>
              </a:solidFill>
              <a:effectLst/>
              <a:latin typeface="Open Sans" panose="020B0606030504020204" pitchFamily="34" charset="0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886799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842182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02582738-C83A-002D-937B-C4829AAB12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5390732"/>
            <a:ext cx="9144000" cy="107814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39675" numCol="1" anchor="ctr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sng" strike="noStrike" cap="none" normalizeH="0" baseline="0" dirty="0">
                <a:ln>
                  <a:noFill/>
                </a:ln>
                <a:solidFill>
                  <a:srgbClr val="3056A9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28900" b="0" i="0" u="sng" strike="noStrike" cap="none" normalizeH="0" baseline="0" dirty="0">
                <a:ln>
                  <a:noFill/>
                </a:ln>
                <a:solidFill>
                  <a:srgbClr val="3056A9"/>
                </a:solidFill>
                <a:effectLst/>
                <a:latin typeface="Arial" panose="020B0604020202020204" pitchFamily="34" charset="0"/>
              </a:rPr>
              <a:t>   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Pamphlet written by Kathleen Lonsdale on Prison Reform in 1943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After beginning her research career, in 1927 Yardley married Thomas Jackson Lonsdale. They had three children – Jane, Nancy, and Stephen. Stephen became a medical doctor and worked for several years in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2" tooltip="Nyasaland"/>
              </a:rPr>
              <a:t>Nyasaland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(now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Malawi"/>
              </a:rPr>
              <a:t>Malawi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).</a:t>
            </a:r>
            <a:r>
              <a:rPr kumimoji="0" lang="en-US" altLang="en-US" sz="1200" b="0" i="0" u="none" strike="noStrike" cap="none" normalizeH="0" baseline="3000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[</a:t>
            </a:r>
            <a:r>
              <a:rPr kumimoji="0" lang="en-US" altLang="en-US" sz="1200" b="0" i="1" u="none" strike="noStrike" cap="none" normalizeH="0" baseline="30000" dirty="0">
                <a:ln>
                  <a:noFill/>
                </a:ln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Wikipedia:Citation needed"/>
              </a:rPr>
              <a:t>citation needed</a:t>
            </a:r>
            <a:r>
              <a:rPr kumimoji="0" lang="en-US" altLang="en-US" sz="1200" b="0" i="0" u="none" strike="noStrike" cap="none" normalizeH="0" baseline="3000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]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Lonsdale was a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 tooltip="Vegetarianism"/>
              </a:rPr>
              <a:t>vegetarian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and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teetotaller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0" lang="en-US" altLang="en-US" sz="1200" b="0" i="0" u="none" strike="noStrike" cap="none" normalizeH="0" baseline="30000" dirty="0">
                <a:ln>
                  <a:noFill/>
                </a:ln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[1]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600" b="1" i="0" u="none" strike="noStrike" cap="none" normalizeH="0" baseline="0" dirty="0">
              <a:ln>
                <a:noFill/>
              </a:ln>
              <a:solidFill>
                <a:srgbClr val="101418"/>
              </a:solidFill>
              <a:effectLst/>
              <a:latin typeface="inherit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600" b="1" i="0" u="none" strike="noStrike" cap="none" normalizeH="0" baseline="0" dirty="0">
                <a:ln>
                  <a:noFill/>
                </a:ln>
                <a:solidFill>
                  <a:srgbClr val="101418"/>
                </a:solidFill>
                <a:effectLst/>
                <a:latin typeface="inherit"/>
                <a:cs typeface="Arial" panose="020B0604020202020204" pitchFamily="34" charset="0"/>
              </a:rPr>
              <a:t>Pacifism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Though she had been brought up in the Baptist denomination as a child, Kathleen Lonsdale became a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7" tooltip="Religious Society of Friends"/>
              </a:rPr>
              <a:t>Quaker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in 1935, simultaneously with her husband. Already committed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8" tooltip="Pacifism"/>
              </a:rPr>
              <a:t>pacifists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both were attracted to Quakerism for this reason.</a:t>
            </a:r>
            <a:r>
              <a:rPr kumimoji="0" lang="en-US" altLang="en-US" sz="1200" b="0" i="0" u="none" strike="noStrike" cap="none" normalizeH="0" baseline="30000" dirty="0">
                <a:ln>
                  <a:noFill/>
                </a:ln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[36]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She was a Sponsor of the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0" tooltip="Peace Pledge Union"/>
              </a:rPr>
              <a:t>Peace Pledge Union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0" lang="en-US" altLang="en-US" sz="1200" b="0" i="0" u="none" strike="noStrike" cap="none" normalizeH="0" baseline="30000" dirty="0">
                <a:ln>
                  <a:noFill/>
                </a:ln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[37]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She served a month in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2" tooltip="Holloway (HM Prison)"/>
              </a:rPr>
              <a:t>Holloway prison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during the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3" tooltip="Second World War"/>
              </a:rPr>
              <a:t>Second World War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because she refused to register for civil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defence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duties or to pay a fine for refusing to register. During this time she experienced a range of issues which would eventually result in Lonsdale becoming a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4" tooltip="Prison reform"/>
              </a:rPr>
              <a:t>prison reform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activist</a:t>
            </a:r>
            <a:r>
              <a:rPr kumimoji="0" lang="en-US" altLang="en-US" sz="1200" b="0" i="0" u="none" strike="noStrike" cap="none" normalizeH="0" baseline="30000" dirty="0">
                <a:ln>
                  <a:noFill/>
                </a:ln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5"/>
              </a:rPr>
              <a:t>[38]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and she joined the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6" tooltip="Howard League for Penal Reform"/>
              </a:rPr>
              <a:t>Howard League for Penal Reform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0" lang="en-US" altLang="en-US" sz="1200" b="0" i="0" u="none" strike="noStrike" cap="none" normalizeH="0" baseline="30000" dirty="0">
                <a:ln>
                  <a:noFill/>
                </a:ln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7"/>
              </a:rPr>
              <a:t>[39]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I was not prepared for was the general insanity of an administrative system in which lip service is paid to the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195" name="Picture 3" descr="Pamphlet written by Kathleen Lonsdale on Prison Reform in 1943">
            <a:hlinkClick r:id="rId18"/>
            <a:extLst>
              <a:ext uri="{FF2B5EF4-FFF2-40B4-BE49-F238E27FC236}">
                <a16:creationId xmlns:a16="http://schemas.microsoft.com/office/drawing/2014/main" id="{B871453D-F435-7CEF-B1D8-6A4AE21D8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4127500"/>
            <a:ext cx="3175000" cy="45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88B8DAF8-A273-0F3D-0C5E-B189C47861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39675" numCol="1" anchor="ctr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sng" strike="noStrike" cap="none" normalizeH="0" baseline="0" dirty="0">
                <a:ln>
                  <a:noFill/>
                </a:ln>
                <a:solidFill>
                  <a:srgbClr val="3056A9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28900" b="0" i="0" u="sng" strike="noStrike" cap="none" normalizeH="0" baseline="0" dirty="0">
                <a:ln>
                  <a:noFill/>
                </a:ln>
                <a:solidFill>
                  <a:srgbClr val="3056A9"/>
                </a:solidFill>
                <a:effectLst/>
                <a:latin typeface="Arial" panose="020B0604020202020204" pitchFamily="34" charset="0"/>
              </a:rPr>
              <a:t>   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Pamphlet written by Kathleen Lonsdale on Prison Reform in 1943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After beginning her research career, in 1927 Yardley married Thomas Jackson Lonsdale. They had three children – Jane, Nancy, and Stephen. Stephen became a medical doctor and worked for several years in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 tooltip="Nyasaland"/>
              </a:rPr>
              <a:t>Nyasaland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(now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 tooltip="Malawi"/>
              </a:rPr>
              <a:t>Malawi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r>
              <a:rPr kumimoji="0" lang="en-US" altLang="en-US" sz="1200" b="0" i="0" u="none" strike="noStrike" cap="none" normalizeH="0" baseline="3000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kumimoji="0" lang="en-US" altLang="en-US" sz="1200" b="0" i="1" u="none" strike="noStrike" cap="none" normalizeH="0" baseline="30000" dirty="0">
                <a:ln>
                  <a:noFill/>
                </a:ln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 tooltip="Wikipedia:Citation needed"/>
              </a:rPr>
              <a:t>citation needed</a:t>
            </a:r>
            <a:r>
              <a:rPr kumimoji="0" lang="en-US" altLang="en-US" sz="1200" b="0" i="0" u="none" strike="noStrike" cap="none" normalizeH="0" baseline="3000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Lonsdale was a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 tooltip="Vegetarianism"/>
              </a:rPr>
              <a:t>vegetarian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and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teetotaller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0" lang="en-US" altLang="en-US" sz="1200" b="0" i="0" u="none" strike="noStrike" cap="none" normalizeH="0" baseline="30000" dirty="0">
                <a:ln>
                  <a:noFill/>
                </a:ln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[1]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600" b="1" i="0" u="none" strike="noStrike" cap="none" normalizeH="0" baseline="0" dirty="0">
              <a:ln>
                <a:noFill/>
              </a:ln>
              <a:solidFill>
                <a:srgbClr val="101418"/>
              </a:solidFill>
              <a:effectLst/>
              <a:latin typeface="inherit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600" b="1" i="0" u="none" strike="noStrike" cap="none" normalizeH="0" baseline="0" dirty="0">
                <a:ln>
                  <a:noFill/>
                </a:ln>
                <a:solidFill>
                  <a:srgbClr val="101418"/>
                </a:solidFill>
                <a:effectLst/>
                <a:latin typeface="inherit"/>
                <a:cs typeface="Arial" panose="020B0604020202020204" pitchFamily="34" charset="0"/>
              </a:rPr>
              <a:t>Pacifism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Though she had been brought up in the Baptist denomination as a child, Kathleen Lonsdale became a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7" tooltip="Religious Society of Friends"/>
              </a:rPr>
              <a:t>Quaker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in 1935, simultaneously with her husband. Already committed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8" tooltip="Pacifism"/>
              </a:rPr>
              <a:t>pacifists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both were attracted to Quakerism for this reason.</a:t>
            </a:r>
            <a:r>
              <a:rPr kumimoji="0" lang="en-US" altLang="en-US" sz="1200" b="0" i="0" u="none" strike="noStrike" cap="none" normalizeH="0" baseline="30000" dirty="0">
                <a:ln>
                  <a:noFill/>
                </a:ln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[36]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She was a Sponsor of the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0" tooltip="Peace Pledge Union"/>
              </a:rPr>
              <a:t>Peace Pledge Union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0" lang="en-US" altLang="en-US" sz="1200" b="0" i="0" u="none" strike="noStrike" cap="none" normalizeH="0" baseline="30000" dirty="0">
                <a:ln>
                  <a:noFill/>
                </a:ln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[37]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She served a month in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2" tooltip="Holloway (HM Prison)"/>
              </a:rPr>
              <a:t>Holloway prison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during the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3" tooltip="Second World War"/>
              </a:rPr>
              <a:t>Second World War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because she refused to register for civil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defence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duties or to pay a fine for refusing to register. During this time she experienced a range of issues which would eventually result in Lonsdale becoming a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4" tooltip="Prison reform"/>
              </a:rPr>
              <a:t>prison reform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activist</a:t>
            </a:r>
            <a:r>
              <a:rPr kumimoji="0" lang="en-US" altLang="en-US" sz="1200" b="0" i="0" u="none" strike="noStrike" cap="none" normalizeH="0" baseline="30000" dirty="0">
                <a:ln>
                  <a:noFill/>
                </a:ln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5"/>
              </a:rPr>
              <a:t>[38]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and she joined the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6" tooltip="Howard League for Penal Reform"/>
              </a:rPr>
              <a:t>Howard League for Penal Reform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0" lang="en-US" altLang="en-US" sz="1200" b="0" i="0" u="none" strike="noStrike" cap="none" normalizeH="0" baseline="30000" dirty="0">
                <a:ln>
                  <a:noFill/>
                </a:ln>
                <a:solidFill>
                  <a:srgbClr val="3366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17"/>
              </a:rPr>
              <a:t>[39]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I was not prepared for was the general insanity of an administrative system in which lip service is paid to the</a:t>
            </a:r>
          </a:p>
        </p:txBody>
      </p:sp>
      <p:pic>
        <p:nvPicPr>
          <p:cNvPr id="8197" name="Picture 5" descr="Pamphlet written by Kathleen Lonsdale on Prison Reform in 1943">
            <a:hlinkClick r:id="rId18"/>
            <a:extLst>
              <a:ext uri="{FF2B5EF4-FFF2-40B4-BE49-F238E27FC236}">
                <a16:creationId xmlns:a16="http://schemas.microsoft.com/office/drawing/2014/main" id="{263C0D48-22CA-6B09-7D5B-4A314616E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-3975100"/>
            <a:ext cx="3175000" cy="45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68966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B26636-9F12-8E8A-EBA3-336155409941}"/>
              </a:ext>
            </a:extLst>
          </p:cNvPr>
          <p:cNvSpPr txBox="1"/>
          <p:nvPr/>
        </p:nvSpPr>
        <p:spPr>
          <a:xfrm>
            <a:off x="2528049" y="270933"/>
            <a:ext cx="346825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Knowledge Graphs for the scientists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3D1FE8-7A22-2630-E8C9-401CA29DEA85}"/>
              </a:ext>
            </a:extLst>
          </p:cNvPr>
          <p:cNvSpPr txBox="1"/>
          <p:nvPr/>
        </p:nvSpPr>
        <p:spPr>
          <a:xfrm>
            <a:off x="805832" y="818063"/>
            <a:ext cx="780117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Cursor AI was used to generate knowledge graphs of relatives, mentors/mentees  </a:t>
            </a:r>
          </a:p>
        </p:txBody>
      </p:sp>
    </p:spTree>
    <p:extLst>
      <p:ext uri="{BB962C8B-B14F-4D97-AF65-F5344CB8AC3E}">
        <p14:creationId xmlns:p14="http://schemas.microsoft.com/office/powerpoint/2010/main" val="27491379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B26636-9F12-8E8A-EBA3-336155409941}"/>
              </a:ext>
            </a:extLst>
          </p:cNvPr>
          <p:cNvSpPr txBox="1"/>
          <p:nvPr/>
        </p:nvSpPr>
        <p:spPr>
          <a:xfrm>
            <a:off x="3818467" y="355600"/>
            <a:ext cx="346825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Knowledge Graphs for the scientists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3D1FE8-7A22-2630-E8C9-401CA29DEA85}"/>
              </a:ext>
            </a:extLst>
          </p:cNvPr>
          <p:cNvSpPr txBox="1"/>
          <p:nvPr/>
        </p:nvSpPr>
        <p:spPr>
          <a:xfrm>
            <a:off x="1591733" y="1608667"/>
            <a:ext cx="217783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Cursor AI was used to </a:t>
            </a:r>
          </a:p>
        </p:txBody>
      </p:sp>
    </p:spTree>
    <p:extLst>
      <p:ext uri="{BB962C8B-B14F-4D97-AF65-F5344CB8AC3E}">
        <p14:creationId xmlns:p14="http://schemas.microsoft.com/office/powerpoint/2010/main" val="241574099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Kathleen Lonsdale in her crystallography research laboratory at UCL. Photographer and date unknown">
            <a:extLst>
              <a:ext uri="{FF2B5EF4-FFF2-40B4-BE49-F238E27FC236}">
                <a16:creationId xmlns:a16="http://schemas.microsoft.com/office/drawing/2014/main" id="{FD322DF5-6DF4-F2DA-E24C-C4FD7F6FB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188" y="-210157"/>
            <a:ext cx="8197208" cy="605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3043E2-0550-6BA0-08DF-483DE6B35C5A}"/>
              </a:ext>
            </a:extLst>
          </p:cNvPr>
          <p:cNvSpPr txBox="1"/>
          <p:nvPr/>
        </p:nvSpPr>
        <p:spPr>
          <a:xfrm>
            <a:off x="245534" y="6062134"/>
            <a:ext cx="1048780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GB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Kathleen Lonsdale in her crystallography research laboratory at UCL. Photographer and date unknown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899277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onization spectrometer used by Lonsdale at the Royal Institution of Great Britain. Courtesy: The Royal Institution Archival Collection">
            <a:extLst>
              <a:ext uri="{FF2B5EF4-FFF2-40B4-BE49-F238E27FC236}">
                <a16:creationId xmlns:a16="http://schemas.microsoft.com/office/drawing/2014/main" id="{2E68D9AA-464A-F047-1107-8DCB20E44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0"/>
            <a:ext cx="44942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24408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Courier New"/>
        <a:ea typeface="Courier New"/>
        <a:cs typeface="Courier New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Courier New"/>
        <a:ea typeface="Courier New"/>
        <a:cs typeface="Courier New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2729</TotalTime>
  <Words>1215</Words>
  <Application>Microsoft Macintosh PowerPoint</Application>
  <PresentationFormat>On-screen Show (4:3)</PresentationFormat>
  <Paragraphs>108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Calibri</vt:lpstr>
      <vt:lpstr>Calibri Light</vt:lpstr>
      <vt:lpstr>inherit</vt:lpstr>
      <vt:lpstr>Inter</vt:lpstr>
      <vt:lpstr>Open Sans</vt:lpstr>
      <vt:lpstr>Roboto</vt:lpstr>
      <vt:lpstr>SMGsans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6</cp:revision>
  <dcterms:modified xsi:type="dcterms:W3CDTF">2025-09-18T10:26:08Z</dcterms:modified>
</cp:coreProperties>
</file>